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67" r:id="rId3"/>
    <p:sldId id="291" r:id="rId4"/>
    <p:sldId id="269" r:id="rId5"/>
    <p:sldId id="268" r:id="rId6"/>
    <p:sldId id="277" r:id="rId7"/>
    <p:sldId id="284" r:id="rId8"/>
    <p:sldId id="282" r:id="rId9"/>
    <p:sldId id="292" r:id="rId10"/>
    <p:sldId id="283" r:id="rId11"/>
    <p:sldId id="285" r:id="rId12"/>
    <p:sldId id="286" r:id="rId13"/>
    <p:sldId id="288" r:id="rId14"/>
    <p:sldId id="287" r:id="rId15"/>
    <p:sldId id="289" r:id="rId16"/>
    <p:sldId id="281" r:id="rId17"/>
  </p:sldIdLst>
  <p:sldSz cx="12192000" cy="6858000"/>
  <p:notesSz cx="6797675" cy="99266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9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B62FF79D-788A-4136-99B2-21328B58AF83}" type="datetimeFigureOut">
              <a:rPr lang="el-GR" smtClean="0"/>
              <a:t>19/8/2020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04BFE71-E21B-430D-B720-8CEF42FAC8A9}" type="slidenum">
              <a:rPr lang="el-GR" smtClean="0"/>
              <a:t>‹#›</a:t>
            </a:fld>
            <a:endParaRPr lang="el-GR"/>
          </a:p>
        </p:txBody>
      </p:sp>
    </p:spTree>
    <p:extLst>
      <p:ext uri="{BB962C8B-B14F-4D97-AF65-F5344CB8AC3E}">
        <p14:creationId xmlns:p14="http://schemas.microsoft.com/office/powerpoint/2010/main" val="2142346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B62FF79D-788A-4136-99B2-21328B58AF83}" type="datetimeFigureOut">
              <a:rPr lang="el-GR" smtClean="0"/>
              <a:t>19/8/2020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04BFE71-E21B-430D-B720-8CEF42FAC8A9}" type="slidenum">
              <a:rPr lang="el-GR" smtClean="0"/>
              <a:t>‹#›</a:t>
            </a:fld>
            <a:endParaRPr lang="el-GR"/>
          </a:p>
        </p:txBody>
      </p:sp>
    </p:spTree>
    <p:extLst>
      <p:ext uri="{BB962C8B-B14F-4D97-AF65-F5344CB8AC3E}">
        <p14:creationId xmlns:p14="http://schemas.microsoft.com/office/powerpoint/2010/main" val="2133455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B62FF79D-788A-4136-99B2-21328B58AF83}" type="datetimeFigureOut">
              <a:rPr lang="el-GR" smtClean="0"/>
              <a:t>19/8/2020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04BFE71-E21B-430D-B720-8CEF42FAC8A9}" type="slidenum">
              <a:rPr lang="el-GR" smtClean="0"/>
              <a:t>‹#›</a:t>
            </a:fld>
            <a:endParaRPr lang="el-GR"/>
          </a:p>
        </p:txBody>
      </p:sp>
    </p:spTree>
    <p:extLst>
      <p:ext uri="{BB962C8B-B14F-4D97-AF65-F5344CB8AC3E}">
        <p14:creationId xmlns:p14="http://schemas.microsoft.com/office/powerpoint/2010/main" val="4115270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yle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3610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248710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6_Images &amp; Contents">
    <p:spTree>
      <p:nvGrpSpPr>
        <p:cNvPr id="1" name=""/>
        <p:cNvGrpSpPr/>
        <p:nvPr/>
      </p:nvGrpSpPr>
      <p:grpSpPr>
        <a:xfrm>
          <a:off x="0" y="0"/>
          <a:ext cx="0" cy="0"/>
          <a:chOff x="0" y="0"/>
          <a:chExt cx="0" cy="0"/>
        </a:xfrm>
      </p:grpSpPr>
      <p:sp>
        <p:nvSpPr>
          <p:cNvPr id="4" name="그림 개체 틀 3">
            <a:extLst>
              <a:ext uri="{FF2B5EF4-FFF2-40B4-BE49-F238E27FC236}">
                <a16:creationId xmlns="" xmlns:a16="http://schemas.microsoft.com/office/drawing/2014/main" id="{89478DC5-F7B1-4722-A7D4-1EAFA890CD3E}"/>
              </a:ext>
            </a:extLst>
          </p:cNvPr>
          <p:cNvSpPr>
            <a:spLocks noGrp="1"/>
          </p:cNvSpPr>
          <p:nvPr>
            <p:ph type="pic" sz="quarter" idx="10" hasCustomPrompt="1"/>
          </p:nvPr>
        </p:nvSpPr>
        <p:spPr>
          <a:xfrm>
            <a:off x="4637014" y="0"/>
            <a:ext cx="7554989" cy="6858000"/>
          </a:xfrm>
          <a:custGeom>
            <a:avLst/>
            <a:gdLst>
              <a:gd name="connsiteX0" fmla="*/ 0 w 7554989"/>
              <a:gd name="connsiteY0" fmla="*/ 0 h 6858000"/>
              <a:gd name="connsiteX1" fmla="*/ 7554989 w 7554989"/>
              <a:gd name="connsiteY1" fmla="*/ 0 h 6858000"/>
              <a:gd name="connsiteX2" fmla="*/ 7554989 w 7554989"/>
              <a:gd name="connsiteY2" fmla="*/ 6858000 h 6858000"/>
              <a:gd name="connsiteX3" fmla="*/ 6857999 w 755498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4989" h="6858000">
                <a:moveTo>
                  <a:pt x="0" y="0"/>
                </a:moveTo>
                <a:lnTo>
                  <a:pt x="7554989" y="0"/>
                </a:lnTo>
                <a:lnTo>
                  <a:pt x="7554989" y="6858000"/>
                </a:lnTo>
                <a:lnTo>
                  <a:pt x="6857999" y="6858000"/>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2308552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B62FF79D-788A-4136-99B2-21328B58AF83}" type="datetimeFigureOut">
              <a:rPr lang="el-GR" smtClean="0"/>
              <a:t>19/8/2020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04BFE71-E21B-430D-B720-8CEF42FAC8A9}" type="slidenum">
              <a:rPr lang="el-GR" smtClean="0"/>
              <a:t>‹#›</a:t>
            </a:fld>
            <a:endParaRPr lang="el-GR"/>
          </a:p>
        </p:txBody>
      </p:sp>
    </p:spTree>
    <p:extLst>
      <p:ext uri="{BB962C8B-B14F-4D97-AF65-F5344CB8AC3E}">
        <p14:creationId xmlns:p14="http://schemas.microsoft.com/office/powerpoint/2010/main" val="4123567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2FF79D-788A-4136-99B2-21328B58AF83}" type="datetimeFigureOut">
              <a:rPr lang="el-GR" smtClean="0"/>
              <a:t>19/8/2020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04BFE71-E21B-430D-B720-8CEF42FAC8A9}" type="slidenum">
              <a:rPr lang="el-GR" smtClean="0"/>
              <a:t>‹#›</a:t>
            </a:fld>
            <a:endParaRPr lang="el-GR"/>
          </a:p>
        </p:txBody>
      </p:sp>
    </p:spTree>
    <p:extLst>
      <p:ext uri="{BB962C8B-B14F-4D97-AF65-F5344CB8AC3E}">
        <p14:creationId xmlns:p14="http://schemas.microsoft.com/office/powerpoint/2010/main" val="2651539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B62FF79D-788A-4136-99B2-21328B58AF83}" type="datetimeFigureOut">
              <a:rPr lang="el-GR" smtClean="0"/>
              <a:t>19/8/2020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04BFE71-E21B-430D-B720-8CEF42FAC8A9}" type="slidenum">
              <a:rPr lang="el-GR" smtClean="0"/>
              <a:t>‹#›</a:t>
            </a:fld>
            <a:endParaRPr lang="el-GR"/>
          </a:p>
        </p:txBody>
      </p:sp>
    </p:spTree>
    <p:extLst>
      <p:ext uri="{BB962C8B-B14F-4D97-AF65-F5344CB8AC3E}">
        <p14:creationId xmlns:p14="http://schemas.microsoft.com/office/powerpoint/2010/main" val="1165681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B62FF79D-788A-4136-99B2-21328B58AF83}" type="datetimeFigureOut">
              <a:rPr lang="el-GR" smtClean="0"/>
              <a:t>19/8/2020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104BFE71-E21B-430D-B720-8CEF42FAC8A9}" type="slidenum">
              <a:rPr lang="el-GR" smtClean="0"/>
              <a:t>‹#›</a:t>
            </a:fld>
            <a:endParaRPr lang="el-GR"/>
          </a:p>
        </p:txBody>
      </p:sp>
    </p:spTree>
    <p:extLst>
      <p:ext uri="{BB962C8B-B14F-4D97-AF65-F5344CB8AC3E}">
        <p14:creationId xmlns:p14="http://schemas.microsoft.com/office/powerpoint/2010/main" val="2955349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B62FF79D-788A-4136-99B2-21328B58AF83}" type="datetimeFigureOut">
              <a:rPr lang="el-GR" smtClean="0"/>
              <a:t>19/8/2020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04BFE71-E21B-430D-B720-8CEF42FAC8A9}" type="slidenum">
              <a:rPr lang="el-GR" smtClean="0"/>
              <a:t>‹#›</a:t>
            </a:fld>
            <a:endParaRPr lang="el-GR"/>
          </a:p>
        </p:txBody>
      </p:sp>
    </p:spTree>
    <p:extLst>
      <p:ext uri="{BB962C8B-B14F-4D97-AF65-F5344CB8AC3E}">
        <p14:creationId xmlns:p14="http://schemas.microsoft.com/office/powerpoint/2010/main" val="2057818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2FF79D-788A-4136-99B2-21328B58AF83}" type="datetimeFigureOut">
              <a:rPr lang="el-GR" smtClean="0"/>
              <a:t>19/8/2020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104BFE71-E21B-430D-B720-8CEF42FAC8A9}" type="slidenum">
              <a:rPr lang="el-GR" smtClean="0"/>
              <a:t>‹#›</a:t>
            </a:fld>
            <a:endParaRPr lang="el-GR"/>
          </a:p>
        </p:txBody>
      </p:sp>
    </p:spTree>
    <p:extLst>
      <p:ext uri="{BB962C8B-B14F-4D97-AF65-F5344CB8AC3E}">
        <p14:creationId xmlns:p14="http://schemas.microsoft.com/office/powerpoint/2010/main" val="1969588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2FF79D-788A-4136-99B2-21328B58AF83}" type="datetimeFigureOut">
              <a:rPr lang="el-GR" smtClean="0"/>
              <a:t>19/8/2020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04BFE71-E21B-430D-B720-8CEF42FAC8A9}" type="slidenum">
              <a:rPr lang="el-GR" smtClean="0"/>
              <a:t>‹#›</a:t>
            </a:fld>
            <a:endParaRPr lang="el-GR"/>
          </a:p>
        </p:txBody>
      </p:sp>
    </p:spTree>
    <p:extLst>
      <p:ext uri="{BB962C8B-B14F-4D97-AF65-F5344CB8AC3E}">
        <p14:creationId xmlns:p14="http://schemas.microsoft.com/office/powerpoint/2010/main" val="3968062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2FF79D-788A-4136-99B2-21328B58AF83}" type="datetimeFigureOut">
              <a:rPr lang="el-GR" smtClean="0"/>
              <a:t>19/8/2020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04BFE71-E21B-430D-B720-8CEF42FAC8A9}" type="slidenum">
              <a:rPr lang="el-GR" smtClean="0"/>
              <a:t>‹#›</a:t>
            </a:fld>
            <a:endParaRPr lang="el-GR"/>
          </a:p>
        </p:txBody>
      </p:sp>
    </p:spTree>
    <p:extLst>
      <p:ext uri="{BB962C8B-B14F-4D97-AF65-F5344CB8AC3E}">
        <p14:creationId xmlns:p14="http://schemas.microsoft.com/office/powerpoint/2010/main" val="1916125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2FF79D-788A-4136-99B2-21328B58AF83}" type="datetimeFigureOut">
              <a:rPr lang="el-GR" smtClean="0"/>
              <a:t>19/8/2020</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4BFE71-E21B-430D-B720-8CEF42FAC8A9}" type="slidenum">
              <a:rPr lang="el-GR" smtClean="0"/>
              <a:t>‹#›</a:t>
            </a:fld>
            <a:endParaRPr lang="el-GR"/>
          </a:p>
        </p:txBody>
      </p:sp>
    </p:spTree>
    <p:extLst>
      <p:ext uri="{BB962C8B-B14F-4D97-AF65-F5344CB8AC3E}">
        <p14:creationId xmlns:p14="http://schemas.microsoft.com/office/powerpoint/2010/main" val="3781290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image" Target="../media/image34.jpeg"/><Relationship Id="rId1" Type="http://schemas.openxmlformats.org/officeDocument/2006/relationships/slideLayout" Target="../slideLayouts/slideLayout13.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13.xml"/><Relationship Id="rId5" Type="http://schemas.openxmlformats.org/officeDocument/2006/relationships/image" Target="../media/image45.jpeg"/><Relationship Id="rId4" Type="http://schemas.openxmlformats.org/officeDocument/2006/relationships/image" Target="../media/image44.jpe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xml"/><Relationship Id="rId4" Type="http://schemas.openxmlformats.org/officeDocument/2006/relationships/image" Target="../media/image48.jpeg"/></Relationships>
</file>

<file path=ppt/slides/_rels/slide1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3.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a:extLst>
              <a:ext uri="{FF2B5EF4-FFF2-40B4-BE49-F238E27FC236}">
                <a16:creationId xmlns="" xmlns:a16="http://schemas.microsoft.com/office/drawing/2014/main" id="{895A71CC-0E00-4B53-936B-5A20E5A9D190}"/>
              </a:ext>
            </a:extLst>
          </p:cNvPr>
          <p:cNvSpPr txBox="1">
            <a:spLocks/>
          </p:cNvSpPr>
          <p:nvPr/>
        </p:nvSpPr>
        <p:spPr>
          <a:xfrm>
            <a:off x="522801" y="1619251"/>
            <a:ext cx="4849129" cy="1460500"/>
          </a:xfrm>
          <a:prstGeom prst="rect">
            <a:avLst/>
          </a:prstGeom>
        </p:spPr>
        <p:txBody>
          <a:bodyPr anchor="ctr">
            <a:noAutofit/>
          </a:bodyPr>
          <a:lstStyle>
            <a:lvl1pPr algn="l" defTabSz="914400" rtl="0" eaLnBrk="1" latinLnBrk="1" hangingPunct="1">
              <a:spcBef>
                <a:spcPct val="0"/>
              </a:spcBef>
              <a:buNone/>
              <a:defRPr sz="3600" b="0" kern="1200" baseline="0">
                <a:solidFill>
                  <a:schemeClr val="tx1">
                    <a:lumMod val="75000"/>
                    <a:lumOff val="25000"/>
                  </a:schemeClr>
                </a:solidFill>
                <a:latin typeface="+mj-lt"/>
                <a:ea typeface="+mj-ea"/>
                <a:cs typeface="Arial" pitchFamily="34" charset="0"/>
              </a:defRPr>
            </a:lvl1pPr>
          </a:lstStyle>
          <a:p>
            <a:endParaRPr lang="ko-KR" altLang="en-US" b="1" dirty="0">
              <a:solidFill>
                <a:schemeClr val="bg1"/>
              </a:solidFill>
              <a:latin typeface="Segoe UI Symbol" panose="020B0502040204020203" pitchFamily="34" charset="0"/>
            </a:endParaRPr>
          </a:p>
        </p:txBody>
      </p:sp>
      <p:pic>
        <p:nvPicPr>
          <p:cNvPr id="1026" name="Picture 2" descr="F:\@DEPARTMENTS\HR\Templates - Org Charts etc\Andriaki Transparent (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5339" y="93437"/>
            <a:ext cx="2653223" cy="2605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746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F:\@DEPARTMENTS\HR\Photo Contest\Submitted Photos\02. December 2019\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63688" y="4732563"/>
            <a:ext cx="4078801" cy="2125437"/>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p:txBody>
          <a:bodyPr>
            <a:normAutofit fontScale="92500" lnSpcReduction="10000"/>
          </a:bodyPr>
          <a:lstStyle/>
          <a:p>
            <a:r>
              <a:rPr lang="en-US" dirty="0" smtClean="0"/>
              <a:t>Our News</a:t>
            </a:r>
            <a:endParaRPr lang="en-US" dirty="0"/>
          </a:p>
        </p:txBody>
      </p:sp>
      <p:sp>
        <p:nvSpPr>
          <p:cNvPr id="13" name="Rectangle 12"/>
          <p:cNvSpPr/>
          <p:nvPr/>
        </p:nvSpPr>
        <p:spPr>
          <a:xfrm>
            <a:off x="177573" y="1033544"/>
            <a:ext cx="11430000" cy="646331"/>
          </a:xfrm>
          <a:prstGeom prst="rect">
            <a:avLst/>
          </a:prstGeom>
        </p:spPr>
        <p:txBody>
          <a:bodyPr wrap="square">
            <a:spAutoFit/>
          </a:bodyPr>
          <a:lstStyle/>
          <a:p>
            <a:pPr algn="ctr"/>
            <a:r>
              <a:rPr lang="en-US" sz="3600" dirty="0" smtClean="0">
                <a:latin typeface="French Script MT" panose="03020402040607040605" pitchFamily="66" charset="0"/>
              </a:rPr>
              <a:t>Our  1</a:t>
            </a:r>
            <a:r>
              <a:rPr lang="en-US" sz="3600" baseline="30000" dirty="0" smtClean="0">
                <a:latin typeface="French Script MT" panose="03020402040607040605" pitchFamily="66" charset="0"/>
              </a:rPr>
              <a:t>st</a:t>
            </a:r>
            <a:r>
              <a:rPr lang="en-US" sz="3600" dirty="0" smtClean="0">
                <a:latin typeface="French Script MT" panose="03020402040607040605" pitchFamily="66" charset="0"/>
              </a:rPr>
              <a:t> Photo Competition started in November 2019 for Crew &amp; Office Staff</a:t>
            </a:r>
            <a:endParaRPr lang="en-US" sz="3600" dirty="0">
              <a:latin typeface="French Script MT" panose="03020402040607040605" pitchFamily="66" charset="0"/>
            </a:endParaRPr>
          </a:p>
        </p:txBody>
      </p:sp>
      <p:pic>
        <p:nvPicPr>
          <p:cNvPr id="7"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7573" y="1767689"/>
            <a:ext cx="2859542" cy="28595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83528" y="4210384"/>
            <a:ext cx="4008472" cy="2647616"/>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09266" y="1767689"/>
            <a:ext cx="4694163" cy="2640467"/>
          </a:xfrm>
          <a:prstGeom prst="rect">
            <a:avLst/>
          </a:prstGeom>
        </p:spPr>
      </p:pic>
      <p:pic>
        <p:nvPicPr>
          <p:cNvPr id="4098" name="Picture 2" descr="F:\@DEPARTMENTS\HR\Photo Contest\Submitted Photos\TradeWinds.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7573" y="4483380"/>
            <a:ext cx="4559453" cy="210162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87415" y="2044201"/>
            <a:ext cx="3299222" cy="2807570"/>
          </a:xfrm>
          <a:prstGeom prst="rect">
            <a:avLst/>
          </a:prstGeom>
        </p:spPr>
      </p:pic>
      <p:pic>
        <p:nvPicPr>
          <p:cNvPr id="4099" name="Picture 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1103429" y="2304765"/>
            <a:ext cx="1088571" cy="2103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8859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DEPARTMENTS\HR\Photo Contest\Submitted Photos\02. December 2019\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6817" y="1752446"/>
            <a:ext cx="6181811" cy="4636358"/>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p:txBody>
          <a:bodyPr>
            <a:normAutofit fontScale="92500" lnSpcReduction="10000"/>
          </a:bodyPr>
          <a:lstStyle/>
          <a:p>
            <a:r>
              <a:rPr lang="en-US" dirty="0" smtClean="0"/>
              <a:t>Our News</a:t>
            </a:r>
            <a:endParaRPr lang="en-US" dirty="0"/>
          </a:p>
        </p:txBody>
      </p:sp>
      <p:sp>
        <p:nvSpPr>
          <p:cNvPr id="13" name="Rectangle 12"/>
          <p:cNvSpPr/>
          <p:nvPr/>
        </p:nvSpPr>
        <p:spPr>
          <a:xfrm>
            <a:off x="177573" y="1019030"/>
            <a:ext cx="11430000" cy="646331"/>
          </a:xfrm>
          <a:prstGeom prst="rect">
            <a:avLst/>
          </a:prstGeom>
        </p:spPr>
        <p:txBody>
          <a:bodyPr wrap="square">
            <a:spAutoFit/>
          </a:bodyPr>
          <a:lstStyle/>
          <a:p>
            <a:pPr algn="ctr"/>
            <a:r>
              <a:rPr lang="en-US" sz="3600" dirty="0" smtClean="0">
                <a:latin typeface="French Script MT" panose="03020402040607040605" pitchFamily="66" charset="0"/>
              </a:rPr>
              <a:t>Our  1</a:t>
            </a:r>
            <a:r>
              <a:rPr lang="en-US" sz="3600" baseline="30000" dirty="0" smtClean="0">
                <a:latin typeface="French Script MT" panose="03020402040607040605" pitchFamily="66" charset="0"/>
              </a:rPr>
              <a:t>st</a:t>
            </a:r>
            <a:r>
              <a:rPr lang="en-US" sz="3600" dirty="0" smtClean="0">
                <a:latin typeface="French Script MT" panose="03020402040607040605" pitchFamily="66" charset="0"/>
              </a:rPr>
              <a:t> Photo Competition Winner</a:t>
            </a:r>
            <a:endParaRPr lang="en-US" sz="3600" dirty="0">
              <a:latin typeface="French Script MT" panose="03020402040607040605" pitchFamily="66" charset="0"/>
            </a:endParaRPr>
          </a:p>
        </p:txBody>
      </p:sp>
      <p:pic>
        <p:nvPicPr>
          <p:cNvPr id="512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36428" y="715736"/>
            <a:ext cx="3516085" cy="588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10115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smtClean="0"/>
              <a:t>Our News</a:t>
            </a:r>
            <a:endParaRPr lang="en-US" dirty="0"/>
          </a:p>
        </p:txBody>
      </p:sp>
      <p:sp>
        <p:nvSpPr>
          <p:cNvPr id="13" name="Rectangle 12"/>
          <p:cNvSpPr/>
          <p:nvPr/>
        </p:nvSpPr>
        <p:spPr>
          <a:xfrm>
            <a:off x="177573" y="1019030"/>
            <a:ext cx="11430000" cy="646331"/>
          </a:xfrm>
          <a:prstGeom prst="rect">
            <a:avLst/>
          </a:prstGeom>
        </p:spPr>
        <p:txBody>
          <a:bodyPr wrap="square">
            <a:spAutoFit/>
          </a:bodyPr>
          <a:lstStyle/>
          <a:p>
            <a:pPr algn="ctr"/>
            <a:r>
              <a:rPr lang="en-US" sz="3600" dirty="0" smtClean="0">
                <a:latin typeface="French Script MT" panose="03020402040607040605" pitchFamily="66" charset="0"/>
              </a:rPr>
              <a:t>Our Annual Pita Cutting Event took place @ Twenty One Restaurant </a:t>
            </a:r>
            <a:endParaRPr lang="en-US" sz="3600" dirty="0">
              <a:latin typeface="French Script MT" panose="03020402040607040605" pitchFamily="66" charset="0"/>
            </a:endParaRPr>
          </a:p>
        </p:txBody>
      </p:sp>
      <p:pic>
        <p:nvPicPr>
          <p:cNvPr id="6148" name="Picture 4" descr="F:\@DEPARTMENTS\HR\Events\Pita\2020\Photos\DSC_489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61190" y="2111676"/>
            <a:ext cx="5841838" cy="2963427"/>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F:\@DEPARTMENTS\HR\Events\Pita\2020\Photos\DSC_490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15778" y="4418902"/>
            <a:ext cx="3385456" cy="2251109"/>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3914" y="4418902"/>
            <a:ext cx="2317390" cy="2003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descr="F:\@DEPARTMENTS\HR\Events\Pita\2020\Photos\DSC_492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53613" y="1665361"/>
            <a:ext cx="3909786" cy="2599754"/>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F:\@DEPARTMENTS\HR\Events\Pita\2020\Photos\DSC_499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00348" y="4550229"/>
            <a:ext cx="3187953" cy="2119782"/>
          </a:xfrm>
          <a:prstGeom prst="rect">
            <a:avLst/>
          </a:prstGeom>
          <a:noFill/>
          <a:extLst>
            <a:ext uri="{909E8E84-426E-40DD-AFC4-6F175D3DCCD1}">
              <a14:hiddenFill xmlns:a14="http://schemas.microsoft.com/office/drawing/2010/main">
                <a:solidFill>
                  <a:srgbClr val="FFFFFF"/>
                </a:solidFill>
              </a14:hiddenFill>
            </a:ext>
          </a:extLst>
        </p:spPr>
      </p:pic>
      <p:pic>
        <p:nvPicPr>
          <p:cNvPr id="6155" name="Picture 11"/>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77573" y="2111676"/>
            <a:ext cx="2409825"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91724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smtClean="0"/>
              <a:t>Our News</a:t>
            </a:r>
            <a:endParaRPr lang="en-US" dirty="0"/>
          </a:p>
        </p:txBody>
      </p:sp>
      <p:sp>
        <p:nvSpPr>
          <p:cNvPr id="13" name="Rectangle 12"/>
          <p:cNvSpPr/>
          <p:nvPr/>
        </p:nvSpPr>
        <p:spPr>
          <a:xfrm>
            <a:off x="177573" y="1019030"/>
            <a:ext cx="11430000" cy="646331"/>
          </a:xfrm>
          <a:prstGeom prst="rect">
            <a:avLst/>
          </a:prstGeom>
        </p:spPr>
        <p:txBody>
          <a:bodyPr wrap="square">
            <a:spAutoFit/>
          </a:bodyPr>
          <a:lstStyle/>
          <a:p>
            <a:pPr algn="ctr"/>
            <a:r>
              <a:rPr lang="en-US" sz="3600" dirty="0" smtClean="0">
                <a:latin typeface="French Script MT" panose="03020402040607040605" pitchFamily="66" charset="0"/>
              </a:rPr>
              <a:t>Andriaki partners with The Arbor Day foundation to plant 60.000 trees in Indonesia</a:t>
            </a:r>
            <a:endParaRPr lang="en-US" sz="3600" dirty="0">
              <a:latin typeface="French Script MT" panose="03020402040607040605" pitchFamily="66" charset="0"/>
            </a:endParaRPr>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02286" y="2014734"/>
            <a:ext cx="2830286" cy="3984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3275" y="1665361"/>
            <a:ext cx="4567236" cy="4682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14497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smtClean="0"/>
              <a:t>Our News</a:t>
            </a:r>
            <a:endParaRPr lang="en-US" dirty="0"/>
          </a:p>
        </p:txBody>
      </p:sp>
      <p:sp>
        <p:nvSpPr>
          <p:cNvPr id="13" name="Rectangle 12"/>
          <p:cNvSpPr/>
          <p:nvPr/>
        </p:nvSpPr>
        <p:spPr>
          <a:xfrm>
            <a:off x="4043162" y="1019030"/>
            <a:ext cx="4351692" cy="4524315"/>
          </a:xfrm>
          <a:prstGeom prst="rect">
            <a:avLst/>
          </a:prstGeom>
        </p:spPr>
        <p:txBody>
          <a:bodyPr wrap="square">
            <a:spAutoFit/>
          </a:bodyPr>
          <a:lstStyle/>
          <a:p>
            <a:pPr algn="ctr"/>
            <a:r>
              <a:rPr lang="en-US" sz="3600" dirty="0" smtClean="0">
                <a:latin typeface="French Script MT" panose="03020402040607040605" pitchFamily="66" charset="0"/>
              </a:rPr>
              <a:t>Sending a BIG </a:t>
            </a:r>
          </a:p>
          <a:p>
            <a:pPr algn="ctr"/>
            <a:endParaRPr lang="en-US" sz="3600" dirty="0">
              <a:latin typeface="French Script MT" panose="03020402040607040605" pitchFamily="66" charset="0"/>
            </a:endParaRPr>
          </a:p>
          <a:p>
            <a:pPr algn="ctr"/>
            <a:endParaRPr lang="en-US" sz="3600" dirty="0" smtClean="0">
              <a:latin typeface="French Script MT" panose="03020402040607040605" pitchFamily="66" charset="0"/>
            </a:endParaRPr>
          </a:p>
          <a:p>
            <a:pPr algn="ctr"/>
            <a:endParaRPr lang="en-US" sz="3600" dirty="0">
              <a:latin typeface="French Script MT" panose="03020402040607040605" pitchFamily="66" charset="0"/>
            </a:endParaRPr>
          </a:p>
          <a:p>
            <a:pPr algn="ctr"/>
            <a:endParaRPr lang="en-US" sz="3600" dirty="0" smtClean="0">
              <a:latin typeface="French Script MT" panose="03020402040607040605" pitchFamily="66" charset="0"/>
            </a:endParaRPr>
          </a:p>
          <a:p>
            <a:pPr algn="ctr"/>
            <a:r>
              <a:rPr lang="en-US" sz="3600" dirty="0" smtClean="0">
                <a:latin typeface="French Script MT" panose="03020402040607040605" pitchFamily="66" charset="0"/>
              </a:rPr>
              <a:t>for your hard work and dedication during this difficult time </a:t>
            </a:r>
            <a:endParaRPr lang="en-US" sz="3600" dirty="0">
              <a:latin typeface="French Script MT" panose="03020402040607040605" pitchFamily="66" charset="0"/>
            </a:endParaRPr>
          </a:p>
        </p:txBody>
      </p:sp>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889161"/>
            <a:ext cx="4043162" cy="3968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descr="Download Free Of Thanks Letter Text Logo Calligraphy Drawing ICON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86603" y="1490015"/>
            <a:ext cx="4799943" cy="1925401"/>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F:\@DEPARTMENTS\HR\Photo Contest\Submitted Photos\01. November 2019\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20315" y="53100"/>
            <a:ext cx="3988954" cy="2243786"/>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descr="F:\@DEPARTMENTS\HR\Marketing - Web - LinkedIn\Posted\IMG_7024NEAPOLIS ElSegundo LA.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758704" y="2784566"/>
            <a:ext cx="2712176" cy="3616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728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smtClean="0"/>
              <a:t>Our News</a:t>
            </a:r>
            <a:endParaRPr lang="en-US" dirty="0"/>
          </a:p>
        </p:txBody>
      </p:sp>
      <p:sp>
        <p:nvSpPr>
          <p:cNvPr id="13" name="Rectangle 12"/>
          <p:cNvSpPr/>
          <p:nvPr/>
        </p:nvSpPr>
        <p:spPr>
          <a:xfrm>
            <a:off x="177573" y="1019030"/>
            <a:ext cx="11430000" cy="1200329"/>
          </a:xfrm>
          <a:prstGeom prst="rect">
            <a:avLst/>
          </a:prstGeom>
        </p:spPr>
        <p:txBody>
          <a:bodyPr wrap="square">
            <a:spAutoFit/>
          </a:bodyPr>
          <a:lstStyle/>
          <a:p>
            <a:pPr algn="ctr"/>
            <a:r>
              <a:rPr lang="en-US" sz="3600" dirty="0">
                <a:latin typeface="French Script MT" panose="03020402040607040605" pitchFamily="66" charset="0"/>
              </a:rPr>
              <a:t>Andriaki Shipping was honored with the </a:t>
            </a:r>
            <a:r>
              <a:rPr lang="en-US" sz="3600" dirty="0" err="1">
                <a:latin typeface="French Script MT" panose="03020402040607040605" pitchFamily="66" charset="0"/>
              </a:rPr>
              <a:t>Efkranti</a:t>
            </a:r>
            <a:r>
              <a:rPr lang="en-US" sz="3600" dirty="0">
                <a:latin typeface="French Script MT" panose="03020402040607040605" pitchFamily="66" charset="0"/>
              </a:rPr>
              <a:t> Award for its contribution to Naval </a:t>
            </a:r>
            <a:r>
              <a:rPr lang="en-US" sz="3600" dirty="0" smtClean="0">
                <a:latin typeface="French Script MT" panose="03020402040607040605" pitchFamily="66" charset="0"/>
              </a:rPr>
              <a:t>Education</a:t>
            </a:r>
            <a:endParaRPr lang="en-US" sz="3600" dirty="0">
              <a:latin typeface="French Script MT" panose="03020402040607040605" pitchFamily="66" charset="0"/>
            </a:endParaRPr>
          </a:p>
        </p:txBody>
      </p:sp>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9460" y="2386014"/>
            <a:ext cx="6009158" cy="331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81170" y="1619194"/>
            <a:ext cx="4709269" cy="2691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20299" y="4410756"/>
            <a:ext cx="4231010" cy="2398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62851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EF2D160E-8306-43E0-91AB-B85F91AC30A7}"/>
              </a:ext>
            </a:extLst>
          </p:cNvPr>
          <p:cNvSpPr/>
          <p:nvPr/>
        </p:nvSpPr>
        <p:spPr>
          <a:xfrm>
            <a:off x="8057684" y="1"/>
            <a:ext cx="413431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37160" indent="0" algn="ctr">
              <a:lnSpc>
                <a:spcPct val="200000"/>
              </a:lnSpc>
              <a:buNone/>
            </a:pPr>
            <a:r>
              <a:rPr lang="en-US" sz="4500" dirty="0" smtClean="0">
                <a:latin typeface="Segoe UI Light" panose="020B0502040204020203" pitchFamily="34" charset="0"/>
                <a:ea typeface="Segoe UI Symbol" panose="020B0502040204020203" pitchFamily="34" charset="0"/>
              </a:rPr>
              <a:t>Thank you </a:t>
            </a:r>
            <a:endParaRPr lang="en-US" sz="4500" dirty="0">
              <a:latin typeface="Segoe UI Light" panose="020B0502040204020203" pitchFamily="34" charset="0"/>
              <a:ea typeface="Segoe UI Symbol" panose="020B0502040204020203" pitchFamily="34" charset="0"/>
            </a:endParaRPr>
          </a:p>
        </p:txBody>
      </p:sp>
      <p:sp>
        <p:nvSpPr>
          <p:cNvPr id="5" name="L-Shape 4">
            <a:extLst>
              <a:ext uri="{FF2B5EF4-FFF2-40B4-BE49-F238E27FC236}">
                <a16:creationId xmlns="" xmlns:a16="http://schemas.microsoft.com/office/drawing/2014/main" id="{F6F12C38-2CB4-4543-A9EE-F824F6D7E6D7}"/>
              </a:ext>
            </a:extLst>
          </p:cNvPr>
          <p:cNvSpPr/>
          <p:nvPr/>
        </p:nvSpPr>
        <p:spPr>
          <a:xfrm rot="16200000">
            <a:off x="11187159" y="5424976"/>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pic>
        <p:nvPicPr>
          <p:cNvPr id="1026" name="Picture 2" descr="C:\Users\dak.ANDRIAKI\Desktop\EPHESOS PIC MNZ\IMG_20180821_203836(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805768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499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자유형: 도형 3">
            <a:extLst>
              <a:ext uri="{FF2B5EF4-FFF2-40B4-BE49-F238E27FC236}">
                <a16:creationId xmlns="" xmlns:a16="http://schemas.microsoft.com/office/drawing/2014/main" id="{8DDDD2F8-27DE-49F5-BD25-022D79FD446E}"/>
              </a:ext>
            </a:extLst>
          </p:cNvPr>
          <p:cNvSpPr/>
          <p:nvPr/>
        </p:nvSpPr>
        <p:spPr>
          <a:xfrm>
            <a:off x="711955" y="1175657"/>
            <a:ext cx="10568754" cy="5378528"/>
          </a:xfrm>
          <a:custGeom>
            <a:avLst/>
            <a:gdLst>
              <a:gd name="connsiteX0" fmla="*/ 0 w 9248771"/>
              <a:gd name="connsiteY0" fmla="*/ 0 h 3160644"/>
              <a:gd name="connsiteX1" fmla="*/ 6088128 w 9248771"/>
              <a:gd name="connsiteY1" fmla="*/ 0 h 3160644"/>
              <a:gd name="connsiteX2" fmla="*/ 9248771 w 9248771"/>
              <a:gd name="connsiteY2" fmla="*/ 3160644 h 3160644"/>
              <a:gd name="connsiteX3" fmla="*/ 0 w 9248771"/>
              <a:gd name="connsiteY3" fmla="*/ 3160644 h 3160644"/>
            </a:gdLst>
            <a:ahLst/>
            <a:cxnLst>
              <a:cxn ang="0">
                <a:pos x="connsiteX0" y="connsiteY0"/>
              </a:cxn>
              <a:cxn ang="0">
                <a:pos x="connsiteX1" y="connsiteY1"/>
              </a:cxn>
              <a:cxn ang="0">
                <a:pos x="connsiteX2" y="connsiteY2"/>
              </a:cxn>
              <a:cxn ang="0">
                <a:pos x="connsiteX3" y="connsiteY3"/>
              </a:cxn>
            </a:cxnLst>
            <a:rect l="l" t="t" r="r" b="b"/>
            <a:pathLst>
              <a:path w="9248771" h="3160644">
                <a:moveTo>
                  <a:pt x="0" y="0"/>
                </a:moveTo>
                <a:lnTo>
                  <a:pt x="6088128" y="0"/>
                </a:lnTo>
                <a:lnTo>
                  <a:pt x="9248771" y="3160644"/>
                </a:lnTo>
                <a:lnTo>
                  <a:pt x="0" y="316064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Title 1">
            <a:extLst>
              <a:ext uri="{FF2B5EF4-FFF2-40B4-BE49-F238E27FC236}">
                <a16:creationId xmlns="" xmlns:a16="http://schemas.microsoft.com/office/drawing/2014/main" id="{895A71CC-0E00-4B53-936B-5A20E5A9D190}"/>
              </a:ext>
            </a:extLst>
          </p:cNvPr>
          <p:cNvSpPr txBox="1">
            <a:spLocks/>
          </p:cNvSpPr>
          <p:nvPr/>
        </p:nvSpPr>
        <p:spPr>
          <a:xfrm>
            <a:off x="2312156" y="280087"/>
            <a:ext cx="5438773" cy="1015314"/>
          </a:xfrm>
          <a:prstGeom prst="rect">
            <a:avLst/>
          </a:prstGeom>
        </p:spPr>
        <p:txBody>
          <a:bodyPr anchor="ctr">
            <a:noAutofit/>
          </a:bodyPr>
          <a:lstStyle>
            <a:lvl1pPr algn="l" defTabSz="914400" rtl="0" eaLnBrk="1" latinLnBrk="1" hangingPunct="1">
              <a:spcBef>
                <a:spcPct val="0"/>
              </a:spcBef>
              <a:buNone/>
              <a:defRPr sz="3600" b="0" kern="1200" baseline="0">
                <a:solidFill>
                  <a:schemeClr val="tx1">
                    <a:lumMod val="75000"/>
                    <a:lumOff val="25000"/>
                  </a:schemeClr>
                </a:solidFill>
                <a:latin typeface="+mj-lt"/>
                <a:ea typeface="+mj-ea"/>
                <a:cs typeface="Arial" pitchFamily="34" charset="0"/>
              </a:defRPr>
            </a:lvl1pPr>
          </a:lstStyle>
          <a:p>
            <a:r>
              <a:rPr lang="en-US" altLang="ko-KR" dirty="0" smtClean="0"/>
              <a:t>A message from our CEO </a:t>
            </a:r>
            <a:endParaRPr lang="ko-KR" altLang="en-US" dirty="0"/>
          </a:p>
        </p:txBody>
      </p:sp>
      <p:sp>
        <p:nvSpPr>
          <p:cNvPr id="14" name="TextBox 13">
            <a:extLst>
              <a:ext uri="{FF2B5EF4-FFF2-40B4-BE49-F238E27FC236}">
                <a16:creationId xmlns="" xmlns:a16="http://schemas.microsoft.com/office/drawing/2014/main" id="{057DF286-435A-4AF1-87BD-EDA4B375BD69}"/>
              </a:ext>
            </a:extLst>
          </p:cNvPr>
          <p:cNvSpPr txBox="1"/>
          <p:nvPr/>
        </p:nvSpPr>
        <p:spPr>
          <a:xfrm>
            <a:off x="803637" y="1335220"/>
            <a:ext cx="6859906" cy="5536900"/>
          </a:xfrm>
          <a:prstGeom prst="rect">
            <a:avLst/>
          </a:prstGeom>
          <a:noFill/>
        </p:spPr>
        <p:txBody>
          <a:bodyPr wrap="square" rtlCol="0">
            <a:spAutoFit/>
          </a:bodyPr>
          <a:lstStyle/>
          <a:p>
            <a:pPr algn="just">
              <a:spcAft>
                <a:spcPts val="1200"/>
              </a:spcAft>
            </a:pPr>
            <a:r>
              <a:rPr lang="en-US" sz="1400" b="1" i="1" dirty="0">
                <a:solidFill>
                  <a:srgbClr val="FFFFFF"/>
                </a:solidFill>
                <a:ea typeface="Calibri"/>
                <a:cs typeface="Times New Roman"/>
              </a:rPr>
              <a:t>2020 was still very young when it sprang on us a very nasty surprise, CORONAVIRUS</a:t>
            </a:r>
            <a:endParaRPr lang="en-US" sz="1400" dirty="0">
              <a:ea typeface="Calibri"/>
              <a:cs typeface="Times New Roman"/>
            </a:endParaRPr>
          </a:p>
          <a:p>
            <a:pPr algn="just">
              <a:spcAft>
                <a:spcPts val="1200"/>
              </a:spcAft>
            </a:pPr>
            <a:r>
              <a:rPr lang="en-US" sz="1400" b="1" i="1" dirty="0">
                <a:solidFill>
                  <a:srgbClr val="FFFFFF"/>
                </a:solidFill>
                <a:ea typeface="Calibri"/>
                <a:cs typeface="Times New Roman"/>
              </a:rPr>
              <a:t>All of sudden plans had to be scrapped, schedules were upended and we had to learn, very quickly, to live with an invisible threat under unprecedented circumstances.</a:t>
            </a:r>
            <a:endParaRPr lang="en-US" sz="1400" dirty="0">
              <a:ea typeface="Calibri"/>
              <a:cs typeface="Times New Roman"/>
            </a:endParaRPr>
          </a:p>
          <a:p>
            <a:pPr algn="just">
              <a:spcAft>
                <a:spcPts val="1200"/>
              </a:spcAft>
            </a:pPr>
            <a:r>
              <a:rPr lang="en-US" sz="1400" b="1" i="1" dirty="0">
                <a:solidFill>
                  <a:srgbClr val="FFFFFF"/>
                </a:solidFill>
                <a:ea typeface="Calibri"/>
                <a:cs typeface="Times New Roman"/>
              </a:rPr>
              <a:t>But with the whole world locking down, it was absolutely vital to keep goods and commodities moving, and this meant that you, the mariners, had to be once more at the forefront.</a:t>
            </a:r>
            <a:endParaRPr lang="en-US" sz="1400" dirty="0">
              <a:ea typeface="Calibri"/>
              <a:cs typeface="Times New Roman"/>
            </a:endParaRPr>
          </a:p>
          <a:p>
            <a:pPr algn="just">
              <a:spcAft>
                <a:spcPts val="1200"/>
              </a:spcAft>
            </a:pPr>
            <a:r>
              <a:rPr lang="en-US" sz="1400" b="1" i="1" dirty="0">
                <a:solidFill>
                  <a:srgbClr val="FFFFFF"/>
                </a:solidFill>
                <a:ea typeface="Calibri"/>
                <a:cs typeface="Times New Roman"/>
              </a:rPr>
              <a:t>Despite the anxiety about your loved ones health, you had to ensure that business continued as usual.</a:t>
            </a:r>
            <a:endParaRPr lang="en-US" sz="1400" dirty="0">
              <a:ea typeface="Calibri"/>
              <a:cs typeface="Times New Roman"/>
            </a:endParaRPr>
          </a:p>
          <a:p>
            <a:pPr algn="just">
              <a:spcAft>
                <a:spcPts val="1200"/>
              </a:spcAft>
            </a:pPr>
            <a:r>
              <a:rPr lang="en-US" sz="1400" b="1" i="1" dirty="0">
                <a:solidFill>
                  <a:srgbClr val="FFFFFF"/>
                </a:solidFill>
                <a:ea typeface="Calibri"/>
                <a:cs typeface="Times New Roman"/>
              </a:rPr>
              <a:t>Despite being severely affected and literally stuck on board because of the lockdowns in ports, closure of airports, the cancellation of flights.</a:t>
            </a:r>
            <a:endParaRPr lang="en-US" sz="1400" dirty="0">
              <a:ea typeface="Calibri"/>
              <a:cs typeface="Times New Roman"/>
            </a:endParaRPr>
          </a:p>
          <a:p>
            <a:pPr algn="just">
              <a:spcAft>
                <a:spcPts val="1200"/>
              </a:spcAft>
            </a:pPr>
            <a:r>
              <a:rPr lang="en-US" sz="1400" b="1" i="1" dirty="0">
                <a:solidFill>
                  <a:srgbClr val="FFFFFF"/>
                </a:solidFill>
                <a:ea typeface="Calibri"/>
                <a:cs typeface="Times New Roman"/>
              </a:rPr>
              <a:t>At the same time you had to keep your focus on maintaining the safety, quality and environmental standards onboard at the high levels, which you yourselves had established.</a:t>
            </a:r>
            <a:endParaRPr lang="en-US" sz="1400" dirty="0">
              <a:ea typeface="Calibri"/>
              <a:cs typeface="Times New Roman"/>
            </a:endParaRPr>
          </a:p>
          <a:p>
            <a:pPr algn="just">
              <a:spcAft>
                <a:spcPts val="1200"/>
              </a:spcAft>
            </a:pPr>
            <a:r>
              <a:rPr lang="en-US" sz="1400" b="1" i="1" dirty="0">
                <a:solidFill>
                  <a:srgbClr val="FFFFFF"/>
                </a:solidFill>
                <a:ea typeface="Calibri"/>
                <a:cs typeface="Times New Roman"/>
              </a:rPr>
              <a:t>You did it and continue doing it in an outstanding manner and we wholeheartedly thank you for that.</a:t>
            </a:r>
            <a:endParaRPr lang="en-US" sz="1400" dirty="0">
              <a:ea typeface="Calibri"/>
              <a:cs typeface="Times New Roman"/>
            </a:endParaRPr>
          </a:p>
          <a:p>
            <a:pPr algn="r">
              <a:lnSpc>
                <a:spcPct val="115000"/>
              </a:lnSpc>
              <a:spcAft>
                <a:spcPts val="0"/>
              </a:spcAft>
            </a:pPr>
            <a:r>
              <a:rPr lang="en-US" sz="1000" b="1" i="1" dirty="0">
                <a:solidFill>
                  <a:srgbClr val="4F81BD"/>
                </a:solidFill>
                <a:ea typeface="Calibri"/>
                <a:cs typeface="Times New Roman"/>
              </a:rPr>
              <a:t> </a:t>
            </a:r>
            <a:endParaRPr lang="en-US" sz="1400" dirty="0">
              <a:ea typeface="Calibri"/>
              <a:cs typeface="Times New Roman"/>
            </a:endParaRPr>
          </a:p>
          <a:p>
            <a:pPr algn="r">
              <a:lnSpc>
                <a:spcPct val="115000"/>
              </a:lnSpc>
              <a:spcAft>
                <a:spcPts val="0"/>
              </a:spcAft>
            </a:pPr>
            <a:r>
              <a:rPr lang="en-US" sz="1400" b="1" i="1" dirty="0">
                <a:solidFill>
                  <a:srgbClr val="FFFFFF"/>
                </a:solidFill>
                <a:ea typeface="Calibri"/>
                <a:cs typeface="Times New Roman"/>
              </a:rPr>
              <a:t>Dimitrios Korkodilos</a:t>
            </a:r>
            <a:endParaRPr lang="en-US" sz="1400" dirty="0">
              <a:ea typeface="Calibri"/>
              <a:cs typeface="Times New Roman"/>
            </a:endParaRPr>
          </a:p>
          <a:p>
            <a:pPr algn="r">
              <a:lnSpc>
                <a:spcPct val="115000"/>
              </a:lnSpc>
              <a:spcAft>
                <a:spcPts val="0"/>
              </a:spcAft>
            </a:pPr>
            <a:r>
              <a:rPr lang="en-US" sz="1400" b="1" i="1" dirty="0">
                <a:solidFill>
                  <a:srgbClr val="FFFFFF"/>
                </a:solidFill>
                <a:ea typeface="Calibri"/>
                <a:cs typeface="Times New Roman"/>
              </a:rPr>
              <a:t>Chief Executive Officer </a:t>
            </a:r>
            <a:endParaRPr lang="en-US" sz="1400" dirty="0">
              <a:ea typeface="Calibri"/>
              <a:cs typeface="Times New Roman"/>
            </a:endParaRPr>
          </a:p>
          <a:p>
            <a:pPr algn="r">
              <a:lnSpc>
                <a:spcPct val="115000"/>
              </a:lnSpc>
              <a:spcAft>
                <a:spcPts val="0"/>
              </a:spcAft>
            </a:pPr>
            <a:r>
              <a:rPr lang="en-US" sz="1400" b="1" i="1" dirty="0">
                <a:solidFill>
                  <a:srgbClr val="FFFFFF"/>
                </a:solidFill>
                <a:ea typeface="Calibri"/>
                <a:cs typeface="Times New Roman"/>
              </a:rPr>
              <a:t>Andriaki Shipping Co. Ltd.</a:t>
            </a:r>
            <a:endParaRPr lang="en-US" sz="1400" dirty="0">
              <a:ea typeface="Calibri"/>
              <a:cs typeface="Times New Roman"/>
            </a:endParaRPr>
          </a:p>
          <a:p>
            <a:endParaRPr lang="ko-KR" altLang="en-US" sz="1400" dirty="0">
              <a:solidFill>
                <a:schemeClr val="bg1"/>
              </a:solidFill>
              <a:cs typeface="Arial" pitchFamily="34" charset="0"/>
            </a:endParaRPr>
          </a:p>
        </p:txBody>
      </p:sp>
      <p:sp>
        <p:nvSpPr>
          <p:cNvPr id="12" name="L-Shape 11">
            <a:extLst>
              <a:ext uri="{FF2B5EF4-FFF2-40B4-BE49-F238E27FC236}">
                <a16:creationId xmlns="" xmlns:a16="http://schemas.microsoft.com/office/drawing/2014/main" id="{49CCB113-F973-4E80-916C-5A4EE2763913}"/>
              </a:ext>
            </a:extLst>
          </p:cNvPr>
          <p:cNvSpPr/>
          <p:nvPr/>
        </p:nvSpPr>
        <p:spPr>
          <a:xfrm>
            <a:off x="803637" y="5662983"/>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24" name="L-Shape 23">
            <a:extLst>
              <a:ext uri="{FF2B5EF4-FFF2-40B4-BE49-F238E27FC236}">
                <a16:creationId xmlns="" xmlns:a16="http://schemas.microsoft.com/office/drawing/2014/main" id="{F6F12C38-2CB4-4543-A9EE-F824F6D7E6D7}"/>
              </a:ext>
            </a:extLst>
          </p:cNvPr>
          <p:cNvSpPr/>
          <p:nvPr/>
        </p:nvSpPr>
        <p:spPr>
          <a:xfrm rot="16200000">
            <a:off x="10876760" y="4728743"/>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pic>
        <p:nvPicPr>
          <p:cNvPr id="2052" name="Picture 4" descr="Business Thank-You Letter Example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3543" y="2689757"/>
            <a:ext cx="4528455" cy="318951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63543" y="5879271"/>
            <a:ext cx="4278086" cy="674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663543" y="1175657"/>
            <a:ext cx="4278086" cy="1525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497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자유형: 도형 3">
            <a:extLst>
              <a:ext uri="{FF2B5EF4-FFF2-40B4-BE49-F238E27FC236}">
                <a16:creationId xmlns="" xmlns:a16="http://schemas.microsoft.com/office/drawing/2014/main" id="{8DDDD2F8-27DE-49F5-BD25-022D79FD446E}"/>
              </a:ext>
            </a:extLst>
          </p:cNvPr>
          <p:cNvSpPr/>
          <p:nvPr/>
        </p:nvSpPr>
        <p:spPr>
          <a:xfrm>
            <a:off x="711956" y="2547255"/>
            <a:ext cx="10568754" cy="3450773"/>
          </a:xfrm>
          <a:custGeom>
            <a:avLst/>
            <a:gdLst>
              <a:gd name="connsiteX0" fmla="*/ 0 w 9248771"/>
              <a:gd name="connsiteY0" fmla="*/ 0 h 3160644"/>
              <a:gd name="connsiteX1" fmla="*/ 6088128 w 9248771"/>
              <a:gd name="connsiteY1" fmla="*/ 0 h 3160644"/>
              <a:gd name="connsiteX2" fmla="*/ 9248771 w 9248771"/>
              <a:gd name="connsiteY2" fmla="*/ 3160644 h 3160644"/>
              <a:gd name="connsiteX3" fmla="*/ 0 w 9248771"/>
              <a:gd name="connsiteY3" fmla="*/ 3160644 h 3160644"/>
            </a:gdLst>
            <a:ahLst/>
            <a:cxnLst>
              <a:cxn ang="0">
                <a:pos x="connsiteX0" y="connsiteY0"/>
              </a:cxn>
              <a:cxn ang="0">
                <a:pos x="connsiteX1" y="connsiteY1"/>
              </a:cxn>
              <a:cxn ang="0">
                <a:pos x="connsiteX2" y="connsiteY2"/>
              </a:cxn>
              <a:cxn ang="0">
                <a:pos x="connsiteX3" y="connsiteY3"/>
              </a:cxn>
            </a:cxnLst>
            <a:rect l="l" t="t" r="r" b="b"/>
            <a:pathLst>
              <a:path w="9248771" h="3160644">
                <a:moveTo>
                  <a:pt x="0" y="0"/>
                </a:moveTo>
                <a:lnTo>
                  <a:pt x="6088128" y="0"/>
                </a:lnTo>
                <a:lnTo>
                  <a:pt x="9248771" y="3160644"/>
                </a:lnTo>
                <a:lnTo>
                  <a:pt x="0" y="316064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Title 1">
            <a:extLst>
              <a:ext uri="{FF2B5EF4-FFF2-40B4-BE49-F238E27FC236}">
                <a16:creationId xmlns="" xmlns:a16="http://schemas.microsoft.com/office/drawing/2014/main" id="{895A71CC-0E00-4B53-936B-5A20E5A9D190}"/>
              </a:ext>
            </a:extLst>
          </p:cNvPr>
          <p:cNvSpPr txBox="1">
            <a:spLocks/>
          </p:cNvSpPr>
          <p:nvPr/>
        </p:nvSpPr>
        <p:spPr>
          <a:xfrm>
            <a:off x="711957" y="977095"/>
            <a:ext cx="5438773" cy="1394017"/>
          </a:xfrm>
          <a:prstGeom prst="rect">
            <a:avLst/>
          </a:prstGeom>
        </p:spPr>
        <p:txBody>
          <a:bodyPr anchor="ctr">
            <a:noAutofit/>
          </a:bodyPr>
          <a:lstStyle>
            <a:lvl1pPr algn="l" defTabSz="914400" rtl="0" eaLnBrk="1" latinLnBrk="1" hangingPunct="1">
              <a:spcBef>
                <a:spcPct val="0"/>
              </a:spcBef>
              <a:buNone/>
              <a:defRPr sz="3600" b="0" kern="1200" baseline="0">
                <a:solidFill>
                  <a:schemeClr val="tx1">
                    <a:lumMod val="75000"/>
                    <a:lumOff val="25000"/>
                  </a:schemeClr>
                </a:solidFill>
                <a:latin typeface="+mj-lt"/>
                <a:ea typeface="+mj-ea"/>
                <a:cs typeface="Arial" pitchFamily="34" charset="0"/>
              </a:defRPr>
            </a:lvl1pPr>
          </a:lstStyle>
          <a:p>
            <a:r>
              <a:rPr lang="en-US" altLang="ko-KR" dirty="0" smtClean="0"/>
              <a:t>Our Vision </a:t>
            </a:r>
            <a:endParaRPr lang="ko-KR" altLang="en-US" dirty="0"/>
          </a:p>
        </p:txBody>
      </p:sp>
      <p:sp>
        <p:nvSpPr>
          <p:cNvPr id="14" name="TextBox 13">
            <a:extLst>
              <a:ext uri="{FF2B5EF4-FFF2-40B4-BE49-F238E27FC236}">
                <a16:creationId xmlns="" xmlns:a16="http://schemas.microsoft.com/office/drawing/2014/main" id="{057DF286-435A-4AF1-87BD-EDA4B375BD69}"/>
              </a:ext>
            </a:extLst>
          </p:cNvPr>
          <p:cNvSpPr txBox="1"/>
          <p:nvPr/>
        </p:nvSpPr>
        <p:spPr>
          <a:xfrm>
            <a:off x="1086666" y="2879952"/>
            <a:ext cx="4909667" cy="2785378"/>
          </a:xfrm>
          <a:prstGeom prst="rect">
            <a:avLst/>
          </a:prstGeom>
          <a:noFill/>
        </p:spPr>
        <p:txBody>
          <a:bodyPr wrap="square" rtlCol="0">
            <a:spAutoFit/>
          </a:bodyPr>
          <a:lstStyle/>
          <a:p>
            <a:pPr algn="ctr"/>
            <a:r>
              <a:rPr lang="en-US" sz="2300" dirty="0">
                <a:solidFill>
                  <a:schemeClr val="bg1"/>
                </a:solidFill>
                <a:latin typeface="Segoe UI Light" panose="020B0502040204020203" pitchFamily="34" charset="0"/>
                <a:ea typeface="Segoe UI Symbol" panose="020B0502040204020203" pitchFamily="34" charset="0"/>
              </a:rPr>
              <a:t>Heading towards new business frontiers and innovations while staying true to our family tradition for excellence, continuous improvement and dedication to environmental sustainability and respect for our people.</a:t>
            </a:r>
          </a:p>
          <a:p>
            <a:endParaRPr lang="ko-KR" altLang="en-US" sz="1400" dirty="0">
              <a:solidFill>
                <a:schemeClr val="bg1"/>
              </a:solidFill>
              <a:cs typeface="Arial" pitchFamily="34" charset="0"/>
            </a:endParaRPr>
          </a:p>
        </p:txBody>
      </p:sp>
      <p:sp>
        <p:nvSpPr>
          <p:cNvPr id="12" name="L-Shape 11">
            <a:extLst>
              <a:ext uri="{FF2B5EF4-FFF2-40B4-BE49-F238E27FC236}">
                <a16:creationId xmlns="" xmlns:a16="http://schemas.microsoft.com/office/drawing/2014/main" id="{49CCB113-F973-4E80-916C-5A4EE2763913}"/>
              </a:ext>
            </a:extLst>
          </p:cNvPr>
          <p:cNvSpPr/>
          <p:nvPr/>
        </p:nvSpPr>
        <p:spPr>
          <a:xfrm>
            <a:off x="900430" y="5020726"/>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24" name="L-Shape 23">
            <a:extLst>
              <a:ext uri="{FF2B5EF4-FFF2-40B4-BE49-F238E27FC236}">
                <a16:creationId xmlns="" xmlns:a16="http://schemas.microsoft.com/office/drawing/2014/main" id="{F6F12C38-2CB4-4543-A9EE-F824F6D7E6D7}"/>
              </a:ext>
            </a:extLst>
          </p:cNvPr>
          <p:cNvSpPr/>
          <p:nvPr/>
        </p:nvSpPr>
        <p:spPr>
          <a:xfrm rot="16200000">
            <a:off x="10876760" y="4728743"/>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pic>
        <p:nvPicPr>
          <p:cNvPr id="9" name="Picture 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24787" y="2547256"/>
            <a:ext cx="6134706" cy="3450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5805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자유형: 도형 3">
            <a:extLst>
              <a:ext uri="{FF2B5EF4-FFF2-40B4-BE49-F238E27FC236}">
                <a16:creationId xmlns="" xmlns:a16="http://schemas.microsoft.com/office/drawing/2014/main" id="{8DDDD2F8-27DE-49F5-BD25-022D79FD446E}"/>
              </a:ext>
            </a:extLst>
          </p:cNvPr>
          <p:cNvSpPr/>
          <p:nvPr/>
        </p:nvSpPr>
        <p:spPr>
          <a:xfrm>
            <a:off x="711956" y="2500603"/>
            <a:ext cx="10568754" cy="3410340"/>
          </a:xfrm>
          <a:custGeom>
            <a:avLst/>
            <a:gdLst>
              <a:gd name="connsiteX0" fmla="*/ 0 w 9248771"/>
              <a:gd name="connsiteY0" fmla="*/ 0 h 3160644"/>
              <a:gd name="connsiteX1" fmla="*/ 6088128 w 9248771"/>
              <a:gd name="connsiteY1" fmla="*/ 0 h 3160644"/>
              <a:gd name="connsiteX2" fmla="*/ 9248771 w 9248771"/>
              <a:gd name="connsiteY2" fmla="*/ 3160644 h 3160644"/>
              <a:gd name="connsiteX3" fmla="*/ 0 w 9248771"/>
              <a:gd name="connsiteY3" fmla="*/ 3160644 h 3160644"/>
            </a:gdLst>
            <a:ahLst/>
            <a:cxnLst>
              <a:cxn ang="0">
                <a:pos x="connsiteX0" y="connsiteY0"/>
              </a:cxn>
              <a:cxn ang="0">
                <a:pos x="connsiteX1" y="connsiteY1"/>
              </a:cxn>
              <a:cxn ang="0">
                <a:pos x="connsiteX2" y="connsiteY2"/>
              </a:cxn>
              <a:cxn ang="0">
                <a:pos x="connsiteX3" y="connsiteY3"/>
              </a:cxn>
            </a:cxnLst>
            <a:rect l="l" t="t" r="r" b="b"/>
            <a:pathLst>
              <a:path w="9248771" h="3160644">
                <a:moveTo>
                  <a:pt x="0" y="0"/>
                </a:moveTo>
                <a:lnTo>
                  <a:pt x="6088128" y="0"/>
                </a:lnTo>
                <a:lnTo>
                  <a:pt x="9248771" y="3160644"/>
                </a:lnTo>
                <a:lnTo>
                  <a:pt x="0" y="316064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Title 1">
            <a:extLst>
              <a:ext uri="{FF2B5EF4-FFF2-40B4-BE49-F238E27FC236}">
                <a16:creationId xmlns="" xmlns:a16="http://schemas.microsoft.com/office/drawing/2014/main" id="{895A71CC-0E00-4B53-936B-5A20E5A9D190}"/>
              </a:ext>
            </a:extLst>
          </p:cNvPr>
          <p:cNvSpPr txBox="1">
            <a:spLocks/>
          </p:cNvSpPr>
          <p:nvPr/>
        </p:nvSpPr>
        <p:spPr>
          <a:xfrm>
            <a:off x="711957" y="977095"/>
            <a:ext cx="5438773" cy="1394017"/>
          </a:xfrm>
          <a:prstGeom prst="rect">
            <a:avLst/>
          </a:prstGeom>
        </p:spPr>
        <p:txBody>
          <a:bodyPr anchor="ctr">
            <a:noAutofit/>
          </a:bodyPr>
          <a:lstStyle>
            <a:lvl1pPr algn="l" defTabSz="914400" rtl="0" eaLnBrk="1" latinLnBrk="1" hangingPunct="1">
              <a:spcBef>
                <a:spcPct val="0"/>
              </a:spcBef>
              <a:buNone/>
              <a:defRPr sz="3600" b="0" kern="1200" baseline="0">
                <a:solidFill>
                  <a:schemeClr val="tx1">
                    <a:lumMod val="75000"/>
                    <a:lumOff val="25000"/>
                  </a:schemeClr>
                </a:solidFill>
                <a:latin typeface="+mj-lt"/>
                <a:ea typeface="+mj-ea"/>
                <a:cs typeface="Arial" pitchFamily="34" charset="0"/>
              </a:defRPr>
            </a:lvl1pPr>
          </a:lstStyle>
          <a:p>
            <a:r>
              <a:rPr lang="en-US" altLang="ko-KR" dirty="0" smtClean="0"/>
              <a:t>Our Mission </a:t>
            </a:r>
            <a:endParaRPr lang="ko-KR" altLang="en-US" dirty="0"/>
          </a:p>
        </p:txBody>
      </p:sp>
      <p:sp>
        <p:nvSpPr>
          <p:cNvPr id="14" name="TextBox 13">
            <a:extLst>
              <a:ext uri="{FF2B5EF4-FFF2-40B4-BE49-F238E27FC236}">
                <a16:creationId xmlns="" xmlns:a16="http://schemas.microsoft.com/office/drawing/2014/main" id="{057DF286-435A-4AF1-87BD-EDA4B375BD69}"/>
              </a:ext>
            </a:extLst>
          </p:cNvPr>
          <p:cNvSpPr txBox="1"/>
          <p:nvPr/>
        </p:nvSpPr>
        <p:spPr>
          <a:xfrm>
            <a:off x="1106531" y="2794565"/>
            <a:ext cx="5641038" cy="2677656"/>
          </a:xfrm>
          <a:prstGeom prst="rect">
            <a:avLst/>
          </a:prstGeom>
          <a:noFill/>
        </p:spPr>
        <p:txBody>
          <a:bodyPr wrap="square" rtlCol="0">
            <a:spAutoFit/>
          </a:bodyPr>
          <a:lstStyle/>
          <a:p>
            <a:pPr marL="137160" indent="0" algn="just">
              <a:buNone/>
            </a:pPr>
            <a:r>
              <a:rPr lang="en-US" sz="2400" dirty="0">
                <a:solidFill>
                  <a:schemeClr val="bg1"/>
                </a:solidFill>
                <a:latin typeface="Segoe UI Light" panose="020B0502040204020203" pitchFamily="34" charset="0"/>
                <a:ea typeface="Segoe UI Symbol" panose="020B0502040204020203" pitchFamily="34" charset="0"/>
              </a:rPr>
              <a:t>We are a discerning team dedicated to a quality of marine transport that inspires trust and loyalty in our partners in business and makes our people proud. </a:t>
            </a:r>
            <a:endParaRPr lang="en-US" sz="2400" dirty="0" smtClean="0">
              <a:solidFill>
                <a:schemeClr val="bg1"/>
              </a:solidFill>
              <a:latin typeface="Segoe UI Light" panose="020B0502040204020203" pitchFamily="34" charset="0"/>
              <a:ea typeface="Segoe UI Symbol" panose="020B0502040204020203" pitchFamily="34" charset="0"/>
            </a:endParaRPr>
          </a:p>
          <a:p>
            <a:pPr marL="137160" indent="0" algn="just">
              <a:buNone/>
            </a:pPr>
            <a:r>
              <a:rPr lang="en-US" sz="2400" dirty="0">
                <a:solidFill>
                  <a:schemeClr val="bg1"/>
                </a:solidFill>
                <a:latin typeface="Segoe UI Light" panose="020B0502040204020203" pitchFamily="34" charset="0"/>
                <a:ea typeface="Segoe UI Symbol" panose="020B0502040204020203" pitchFamily="34" charset="0"/>
              </a:rPr>
              <a:t>We effectively adapt to challenges with ethos and commitment to safety and the protection of the environment</a:t>
            </a:r>
          </a:p>
        </p:txBody>
      </p:sp>
      <p:sp>
        <p:nvSpPr>
          <p:cNvPr id="12" name="L-Shape 11">
            <a:extLst>
              <a:ext uri="{FF2B5EF4-FFF2-40B4-BE49-F238E27FC236}">
                <a16:creationId xmlns="" xmlns:a16="http://schemas.microsoft.com/office/drawing/2014/main" id="{49CCB113-F973-4E80-916C-5A4EE2763913}"/>
              </a:ext>
            </a:extLst>
          </p:cNvPr>
          <p:cNvSpPr/>
          <p:nvPr/>
        </p:nvSpPr>
        <p:spPr>
          <a:xfrm>
            <a:off x="900430" y="4941321"/>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24" name="L-Shape 23">
            <a:extLst>
              <a:ext uri="{FF2B5EF4-FFF2-40B4-BE49-F238E27FC236}">
                <a16:creationId xmlns="" xmlns:a16="http://schemas.microsoft.com/office/drawing/2014/main" id="{F6F12C38-2CB4-4543-A9EE-F824F6D7E6D7}"/>
              </a:ext>
            </a:extLst>
          </p:cNvPr>
          <p:cNvSpPr/>
          <p:nvPr/>
        </p:nvSpPr>
        <p:spPr>
          <a:xfrm rot="16200000">
            <a:off x="11148690" y="4644768"/>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pic>
        <p:nvPicPr>
          <p:cNvPr id="1026" name="Picture 2" descr="F:\@DEPARTMENTS\HR\Events\Efkrantis Awards 2020\Photos to be sent\DSC_393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45418" y="2500603"/>
            <a:ext cx="5110613" cy="3401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727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자유형: 도형 3">
            <a:extLst>
              <a:ext uri="{FF2B5EF4-FFF2-40B4-BE49-F238E27FC236}">
                <a16:creationId xmlns="" xmlns:a16="http://schemas.microsoft.com/office/drawing/2014/main" id="{8DDDD2F8-27DE-49F5-BD25-022D79FD446E}"/>
              </a:ext>
            </a:extLst>
          </p:cNvPr>
          <p:cNvSpPr/>
          <p:nvPr/>
        </p:nvSpPr>
        <p:spPr>
          <a:xfrm>
            <a:off x="711956" y="2371112"/>
            <a:ext cx="10568754" cy="3539831"/>
          </a:xfrm>
          <a:custGeom>
            <a:avLst/>
            <a:gdLst>
              <a:gd name="connsiteX0" fmla="*/ 0 w 9248771"/>
              <a:gd name="connsiteY0" fmla="*/ 0 h 3160644"/>
              <a:gd name="connsiteX1" fmla="*/ 6088128 w 9248771"/>
              <a:gd name="connsiteY1" fmla="*/ 0 h 3160644"/>
              <a:gd name="connsiteX2" fmla="*/ 9248771 w 9248771"/>
              <a:gd name="connsiteY2" fmla="*/ 3160644 h 3160644"/>
              <a:gd name="connsiteX3" fmla="*/ 0 w 9248771"/>
              <a:gd name="connsiteY3" fmla="*/ 3160644 h 3160644"/>
            </a:gdLst>
            <a:ahLst/>
            <a:cxnLst>
              <a:cxn ang="0">
                <a:pos x="connsiteX0" y="connsiteY0"/>
              </a:cxn>
              <a:cxn ang="0">
                <a:pos x="connsiteX1" y="connsiteY1"/>
              </a:cxn>
              <a:cxn ang="0">
                <a:pos x="connsiteX2" y="connsiteY2"/>
              </a:cxn>
              <a:cxn ang="0">
                <a:pos x="connsiteX3" y="connsiteY3"/>
              </a:cxn>
            </a:cxnLst>
            <a:rect l="l" t="t" r="r" b="b"/>
            <a:pathLst>
              <a:path w="9248771" h="3160644">
                <a:moveTo>
                  <a:pt x="0" y="0"/>
                </a:moveTo>
                <a:lnTo>
                  <a:pt x="6088128" y="0"/>
                </a:lnTo>
                <a:lnTo>
                  <a:pt x="9248771" y="3160644"/>
                </a:lnTo>
                <a:lnTo>
                  <a:pt x="0" y="316064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Title 1">
            <a:extLst>
              <a:ext uri="{FF2B5EF4-FFF2-40B4-BE49-F238E27FC236}">
                <a16:creationId xmlns="" xmlns:a16="http://schemas.microsoft.com/office/drawing/2014/main" id="{895A71CC-0E00-4B53-936B-5A20E5A9D190}"/>
              </a:ext>
            </a:extLst>
          </p:cNvPr>
          <p:cNvSpPr txBox="1">
            <a:spLocks/>
          </p:cNvSpPr>
          <p:nvPr/>
        </p:nvSpPr>
        <p:spPr>
          <a:xfrm>
            <a:off x="711957" y="977095"/>
            <a:ext cx="5438773" cy="1394017"/>
          </a:xfrm>
          <a:prstGeom prst="rect">
            <a:avLst/>
          </a:prstGeom>
        </p:spPr>
        <p:txBody>
          <a:bodyPr anchor="ctr">
            <a:noAutofit/>
          </a:bodyPr>
          <a:lstStyle>
            <a:lvl1pPr algn="l" defTabSz="914400" rtl="0" eaLnBrk="1" latinLnBrk="1" hangingPunct="1">
              <a:spcBef>
                <a:spcPct val="0"/>
              </a:spcBef>
              <a:buNone/>
              <a:defRPr sz="3600" b="0" kern="1200" baseline="0">
                <a:solidFill>
                  <a:schemeClr val="tx1">
                    <a:lumMod val="75000"/>
                    <a:lumOff val="25000"/>
                  </a:schemeClr>
                </a:solidFill>
                <a:latin typeface="+mj-lt"/>
                <a:ea typeface="+mj-ea"/>
                <a:cs typeface="Arial" pitchFamily="34" charset="0"/>
              </a:defRPr>
            </a:lvl1pPr>
          </a:lstStyle>
          <a:p>
            <a:r>
              <a:rPr lang="en-US" altLang="ko-KR" dirty="0" smtClean="0"/>
              <a:t>Our Values </a:t>
            </a:r>
            <a:endParaRPr lang="ko-KR" altLang="en-US" dirty="0"/>
          </a:p>
        </p:txBody>
      </p:sp>
      <p:sp>
        <p:nvSpPr>
          <p:cNvPr id="14" name="TextBox 13">
            <a:extLst>
              <a:ext uri="{FF2B5EF4-FFF2-40B4-BE49-F238E27FC236}">
                <a16:creationId xmlns="" xmlns:a16="http://schemas.microsoft.com/office/drawing/2014/main" id="{057DF286-435A-4AF1-87BD-EDA4B375BD69}"/>
              </a:ext>
            </a:extLst>
          </p:cNvPr>
          <p:cNvSpPr txBox="1"/>
          <p:nvPr/>
        </p:nvSpPr>
        <p:spPr>
          <a:xfrm>
            <a:off x="1155091" y="2395086"/>
            <a:ext cx="5641038" cy="3416320"/>
          </a:xfrm>
          <a:prstGeom prst="rect">
            <a:avLst/>
          </a:prstGeom>
          <a:noFill/>
        </p:spPr>
        <p:txBody>
          <a:bodyPr wrap="square" rtlCol="0">
            <a:spAutoFit/>
          </a:bodyPr>
          <a:lstStyle/>
          <a:p>
            <a:pPr marL="594360" lvl="1">
              <a:lnSpc>
                <a:spcPct val="150000"/>
              </a:lnSpc>
            </a:pPr>
            <a:r>
              <a:rPr lang="en-US" sz="2400" b="1" dirty="0">
                <a:solidFill>
                  <a:schemeClr val="bg1"/>
                </a:solidFill>
                <a:latin typeface="Segoe UI Light" panose="020B0502040204020203" pitchFamily="34" charset="0"/>
                <a:ea typeface="Segoe UI Symbol" panose="020B0502040204020203" pitchFamily="34" charset="0"/>
              </a:rPr>
              <a:t>Honesty </a:t>
            </a:r>
            <a:endParaRPr lang="en-US" sz="2400" b="1" dirty="0" smtClean="0">
              <a:solidFill>
                <a:schemeClr val="bg1"/>
              </a:solidFill>
              <a:latin typeface="Segoe UI Light" panose="020B0502040204020203" pitchFamily="34" charset="0"/>
              <a:ea typeface="Segoe UI Symbol" panose="020B0502040204020203" pitchFamily="34" charset="0"/>
            </a:endParaRPr>
          </a:p>
          <a:p>
            <a:pPr marL="2423160" lvl="5">
              <a:lnSpc>
                <a:spcPct val="150000"/>
              </a:lnSpc>
            </a:pPr>
            <a:r>
              <a:rPr lang="en-US" sz="2400" b="1" dirty="0" smtClean="0">
                <a:solidFill>
                  <a:schemeClr val="bg1"/>
                </a:solidFill>
                <a:latin typeface="Segoe UI Light" panose="020B0502040204020203" pitchFamily="34" charset="0"/>
                <a:ea typeface="Segoe UI Symbol" panose="020B0502040204020203" pitchFamily="34" charset="0"/>
              </a:rPr>
              <a:t>Integrity </a:t>
            </a:r>
            <a:endParaRPr lang="en-US" sz="2400" b="1" dirty="0">
              <a:solidFill>
                <a:schemeClr val="bg1"/>
              </a:solidFill>
              <a:latin typeface="Segoe UI Light" panose="020B0502040204020203" pitchFamily="34" charset="0"/>
              <a:ea typeface="Segoe UI Symbol" panose="020B0502040204020203" pitchFamily="34" charset="0"/>
            </a:endParaRPr>
          </a:p>
          <a:p>
            <a:pPr marL="1051560" lvl="2">
              <a:lnSpc>
                <a:spcPct val="150000"/>
              </a:lnSpc>
            </a:pPr>
            <a:r>
              <a:rPr lang="en-US" sz="2400" b="1" dirty="0">
                <a:solidFill>
                  <a:schemeClr val="bg1"/>
                </a:solidFill>
                <a:latin typeface="Segoe UI Light" panose="020B0502040204020203" pitchFamily="34" charset="0"/>
                <a:ea typeface="Segoe UI Symbol" panose="020B0502040204020203" pitchFamily="34" charset="0"/>
              </a:rPr>
              <a:t>Respect </a:t>
            </a:r>
          </a:p>
          <a:p>
            <a:pPr marL="3337560" lvl="7">
              <a:lnSpc>
                <a:spcPct val="150000"/>
              </a:lnSpc>
            </a:pPr>
            <a:r>
              <a:rPr lang="en-US" sz="2400" b="1" dirty="0">
                <a:solidFill>
                  <a:schemeClr val="bg1"/>
                </a:solidFill>
                <a:latin typeface="Segoe UI Light" panose="020B0502040204020203" pitchFamily="34" charset="0"/>
                <a:ea typeface="Segoe UI Symbol" panose="020B0502040204020203" pitchFamily="34" charset="0"/>
              </a:rPr>
              <a:t>Collaboration </a:t>
            </a:r>
          </a:p>
          <a:p>
            <a:pPr marL="594360" lvl="1">
              <a:lnSpc>
                <a:spcPct val="150000"/>
              </a:lnSpc>
            </a:pPr>
            <a:r>
              <a:rPr lang="en-US" sz="2400" b="1" dirty="0">
                <a:solidFill>
                  <a:schemeClr val="bg1"/>
                </a:solidFill>
                <a:latin typeface="Segoe UI Light" panose="020B0502040204020203" pitchFamily="34" charset="0"/>
                <a:ea typeface="Segoe UI Symbol" panose="020B0502040204020203" pitchFamily="34" charset="0"/>
              </a:rPr>
              <a:t>Diligence </a:t>
            </a:r>
          </a:p>
          <a:p>
            <a:pPr marL="2423160" lvl="5">
              <a:lnSpc>
                <a:spcPct val="150000"/>
              </a:lnSpc>
            </a:pPr>
            <a:r>
              <a:rPr lang="en-US" sz="2400" b="1" dirty="0">
                <a:solidFill>
                  <a:schemeClr val="bg1"/>
                </a:solidFill>
                <a:latin typeface="Segoe UI Light" panose="020B0502040204020203" pitchFamily="34" charset="0"/>
                <a:ea typeface="Segoe UI Symbol" panose="020B0502040204020203" pitchFamily="34" charset="0"/>
              </a:rPr>
              <a:t>Preferred Partners </a:t>
            </a:r>
          </a:p>
        </p:txBody>
      </p:sp>
      <p:sp>
        <p:nvSpPr>
          <p:cNvPr id="12" name="L-Shape 11">
            <a:extLst>
              <a:ext uri="{FF2B5EF4-FFF2-40B4-BE49-F238E27FC236}">
                <a16:creationId xmlns="" xmlns:a16="http://schemas.microsoft.com/office/drawing/2014/main" id="{49CCB113-F973-4E80-916C-5A4EE2763913}"/>
              </a:ext>
            </a:extLst>
          </p:cNvPr>
          <p:cNvSpPr/>
          <p:nvPr/>
        </p:nvSpPr>
        <p:spPr>
          <a:xfrm>
            <a:off x="900430" y="4917986"/>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24" name="L-Shape 23">
            <a:extLst>
              <a:ext uri="{FF2B5EF4-FFF2-40B4-BE49-F238E27FC236}">
                <a16:creationId xmlns="" xmlns:a16="http://schemas.microsoft.com/office/drawing/2014/main" id="{F6F12C38-2CB4-4543-A9EE-F824F6D7E6D7}"/>
              </a:ext>
            </a:extLst>
          </p:cNvPr>
          <p:cNvSpPr/>
          <p:nvPr/>
        </p:nvSpPr>
        <p:spPr>
          <a:xfrm rot="16200000">
            <a:off x="11148690" y="4644768"/>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pic>
        <p:nvPicPr>
          <p:cNvPr id="819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66420" y="2371113"/>
            <a:ext cx="4462875" cy="3539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F:\@DEPARTMENTS\HR\Events\Efkrantis Awards 2020\Photos to be sent\Karagiannis Ioannis_Master_Antipoli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6474214" y="2392215"/>
            <a:ext cx="5619815" cy="3539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195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522314"/>
            <a:ext cx="5058559" cy="3255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 Placeholder 1"/>
          <p:cNvSpPr>
            <a:spLocks noGrp="1"/>
          </p:cNvSpPr>
          <p:nvPr>
            <p:ph type="body" sz="quarter" idx="10"/>
          </p:nvPr>
        </p:nvSpPr>
        <p:spPr/>
        <p:txBody>
          <a:bodyPr>
            <a:normAutofit fontScale="92500" lnSpcReduction="10000"/>
          </a:bodyPr>
          <a:lstStyle/>
          <a:p>
            <a:r>
              <a:rPr lang="en-US" dirty="0" smtClean="0"/>
              <a:t>Our Culture</a:t>
            </a:r>
            <a:endParaRPr lang="en-US" dirty="0"/>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775" y="1010332"/>
            <a:ext cx="4216854" cy="2477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66857" y="1187904"/>
            <a:ext cx="5084053" cy="2687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59403" y="1639059"/>
            <a:ext cx="3407454" cy="1974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815518" y="3820514"/>
            <a:ext cx="4017253" cy="2957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6" name="Picture 10"/>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939942" y="4306527"/>
            <a:ext cx="4026915" cy="1985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46228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4546" y="232171"/>
            <a:ext cx="11573197" cy="724247"/>
          </a:xfrm>
        </p:spPr>
        <p:txBody>
          <a:bodyPr>
            <a:normAutofit fontScale="92500" lnSpcReduction="10000"/>
          </a:bodyPr>
          <a:lstStyle/>
          <a:p>
            <a:r>
              <a:rPr lang="en-US" dirty="0" smtClean="0"/>
              <a:t>2019 Preview</a:t>
            </a:r>
            <a:endParaRPr lang="en-US" dirty="0"/>
          </a:p>
        </p:txBody>
      </p:sp>
      <p:sp>
        <p:nvSpPr>
          <p:cNvPr id="3" name="Rectangle 2"/>
          <p:cNvSpPr/>
          <p:nvPr/>
        </p:nvSpPr>
        <p:spPr>
          <a:xfrm>
            <a:off x="3964850" y="884201"/>
            <a:ext cx="5279638" cy="400110"/>
          </a:xfrm>
          <a:prstGeom prst="rect">
            <a:avLst/>
          </a:prstGeom>
        </p:spPr>
        <p:txBody>
          <a:bodyPr wrap="square">
            <a:spAutoFit/>
          </a:bodyPr>
          <a:lstStyle/>
          <a:p>
            <a:pPr algn="ctr"/>
            <a:r>
              <a:rPr lang="en-US" sz="2000" dirty="0" smtClean="0">
                <a:latin typeface="French Script MT" panose="03020402040607040605" pitchFamily="66" charset="0"/>
              </a:rPr>
              <a:t>Our Workshop @ The Margi </a:t>
            </a:r>
            <a:endParaRPr lang="en-US" sz="2000" dirty="0">
              <a:latin typeface="French Script MT" panose="03020402040607040605" pitchFamily="66" charset="0"/>
            </a:endParaRPr>
          </a:p>
        </p:txBody>
      </p:sp>
      <p:pic>
        <p:nvPicPr>
          <p:cNvPr id="4099" name="Picture 3" descr="F:\@DEPARTMENTS\HR\HQ Trainings\Humanis\Photos\20190409_10361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38754" y="1423205"/>
            <a:ext cx="6288451" cy="4716338"/>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F:\@DEPARTMENTS\HR\HQ Trainings\Humanis\Photos\20190408_10133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2232660" cy="297688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F:\@DEPARTMENTS\HR\HQ Trainings\Humanis\Photos\20190405_10095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75596" y="410226"/>
            <a:ext cx="2415753" cy="356787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F:\@DEPARTMENTS\HR\HQ Trainings\Humanis\Photos\20190406_09060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836" y="4941670"/>
            <a:ext cx="2573730" cy="193029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DEPARTMENTS\HR\HQ Trainings\Humanis\Photos\20190409_105604.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196472" y="4630542"/>
            <a:ext cx="2774003" cy="2080501"/>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F:\@DEPARTMENTS\HR\HQ Trainings\Humanis\Photos\20190408_145435.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3655" y="3014537"/>
            <a:ext cx="1445350" cy="1927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806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2019 Preview</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67918" y="1510815"/>
            <a:ext cx="6310768" cy="515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2688771" y="987565"/>
            <a:ext cx="6389915" cy="461665"/>
          </a:xfrm>
          <a:prstGeom prst="rect">
            <a:avLst/>
          </a:prstGeom>
        </p:spPr>
        <p:txBody>
          <a:bodyPr wrap="square">
            <a:spAutoFit/>
          </a:bodyPr>
          <a:lstStyle/>
          <a:p>
            <a:pPr algn="ctr"/>
            <a:r>
              <a:rPr lang="en-US" sz="2400" dirty="0" smtClean="0">
                <a:latin typeface="French Script MT" panose="03020402040607040605" pitchFamily="66" charset="0"/>
              </a:rPr>
              <a:t>Our  2019,Annual Officers Forum</a:t>
            </a:r>
            <a:endParaRPr lang="en-US" sz="2400" dirty="0">
              <a:latin typeface="French Script MT" panose="03020402040607040605" pitchFamily="66" charset="0"/>
            </a:endParaRPr>
          </a:p>
        </p:txBody>
      </p:sp>
    </p:spTree>
    <p:extLst>
      <p:ext uri="{BB962C8B-B14F-4D97-AF65-F5344CB8AC3E}">
        <p14:creationId xmlns:p14="http://schemas.microsoft.com/office/powerpoint/2010/main" val="227746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F:\@DEPARTMENTS\HR\Events\Family Day Nov 2019\Andriaki Familly Day 2019 Photos\NAS\20191124_15502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65462" y="4639204"/>
            <a:ext cx="4900572" cy="1261991"/>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a:xfrm>
            <a:off x="334546" y="232171"/>
            <a:ext cx="11573197" cy="724247"/>
          </a:xfrm>
        </p:spPr>
        <p:txBody>
          <a:bodyPr>
            <a:normAutofit fontScale="92500" lnSpcReduction="10000"/>
          </a:bodyPr>
          <a:lstStyle/>
          <a:p>
            <a:r>
              <a:rPr lang="en-US" dirty="0"/>
              <a:t>2019 Preview</a:t>
            </a: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161" y="822690"/>
            <a:ext cx="4125614" cy="5525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964850" y="884201"/>
            <a:ext cx="5279638" cy="707886"/>
          </a:xfrm>
          <a:prstGeom prst="rect">
            <a:avLst/>
          </a:prstGeom>
        </p:spPr>
        <p:txBody>
          <a:bodyPr wrap="square">
            <a:spAutoFit/>
          </a:bodyPr>
          <a:lstStyle/>
          <a:p>
            <a:pPr algn="ctr"/>
            <a:r>
              <a:rPr lang="en-US" sz="2000" dirty="0" smtClean="0">
                <a:latin typeface="French Script MT" panose="03020402040607040605" pitchFamily="66" charset="0"/>
              </a:rPr>
              <a:t>Our 1</a:t>
            </a:r>
            <a:r>
              <a:rPr lang="en-US" sz="2000" baseline="30000" dirty="0" smtClean="0">
                <a:latin typeface="French Script MT" panose="03020402040607040605" pitchFamily="66" charset="0"/>
              </a:rPr>
              <a:t>st</a:t>
            </a:r>
            <a:r>
              <a:rPr lang="en-US" sz="2000" dirty="0" smtClean="0">
                <a:latin typeface="French Script MT" panose="03020402040607040605" pitchFamily="66" charset="0"/>
              </a:rPr>
              <a:t> Family Day </a:t>
            </a:r>
          </a:p>
          <a:p>
            <a:pPr algn="ctr"/>
            <a:r>
              <a:rPr lang="en-US" sz="2000" dirty="0" smtClean="0">
                <a:latin typeface="French Script MT" panose="03020402040607040605" pitchFamily="66" charset="0"/>
              </a:rPr>
              <a:t>Sunday</a:t>
            </a:r>
            <a:r>
              <a:rPr lang="en-US" sz="2000" dirty="0">
                <a:latin typeface="French Script MT" panose="03020402040607040605" pitchFamily="66" charset="0"/>
              </a:rPr>
              <a:t>, November 24</a:t>
            </a:r>
            <a:r>
              <a:rPr lang="en-US" sz="2000" baseline="30000" dirty="0">
                <a:latin typeface="French Script MT" panose="03020402040607040605" pitchFamily="66" charset="0"/>
              </a:rPr>
              <a:t>th,</a:t>
            </a:r>
            <a:r>
              <a:rPr lang="en-US" sz="2000" dirty="0">
                <a:latin typeface="French Script MT" panose="03020402040607040605" pitchFamily="66" charset="0"/>
              </a:rPr>
              <a:t> </a:t>
            </a:r>
            <a:r>
              <a:rPr lang="en-US" sz="2000" dirty="0" smtClean="0">
                <a:latin typeface="French Script MT" panose="03020402040607040605" pitchFamily="66" charset="0"/>
              </a:rPr>
              <a:t>2019 @ </a:t>
            </a:r>
            <a:r>
              <a:rPr lang="en-US" sz="2000" dirty="0">
                <a:latin typeface="French Script MT" panose="03020402040607040605" pitchFamily="66" charset="0"/>
              </a:rPr>
              <a:t> </a:t>
            </a:r>
            <a:r>
              <a:rPr lang="en-US" sz="2000" dirty="0" smtClean="0">
                <a:latin typeface="French Script MT" panose="03020402040607040605" pitchFamily="66" charset="0"/>
              </a:rPr>
              <a:t>Ktima </a:t>
            </a:r>
            <a:r>
              <a:rPr lang="en-US" sz="2000" dirty="0">
                <a:latin typeface="French Script MT" panose="03020402040607040605" pitchFamily="66" charset="0"/>
              </a:rPr>
              <a:t>Diamond, </a:t>
            </a:r>
            <a:r>
              <a:rPr lang="en-US" sz="2000" dirty="0" err="1">
                <a:latin typeface="French Script MT" panose="03020402040607040605" pitchFamily="66" charset="0"/>
              </a:rPr>
              <a:t>Nea</a:t>
            </a:r>
            <a:r>
              <a:rPr lang="en-US" sz="2000" dirty="0">
                <a:latin typeface="French Script MT" panose="03020402040607040605" pitchFamily="66" charset="0"/>
              </a:rPr>
              <a:t> </a:t>
            </a:r>
            <a:r>
              <a:rPr lang="en-US" sz="2000" dirty="0" err="1">
                <a:latin typeface="French Script MT" panose="03020402040607040605" pitchFamily="66" charset="0"/>
              </a:rPr>
              <a:t>Kifisia</a:t>
            </a:r>
            <a:r>
              <a:rPr lang="en-US" sz="2000" dirty="0">
                <a:latin typeface="French Script MT" panose="03020402040607040605" pitchFamily="66" charset="0"/>
              </a:rPr>
              <a:t> </a:t>
            </a:r>
          </a:p>
        </p:txBody>
      </p:sp>
      <p:pic>
        <p:nvPicPr>
          <p:cNvPr id="3074" name="Picture 2" descr="F:\@DEPARTMENTS\HR\Events\Family Day Nov 2019\Andriaki Familly Day 2019 Photos\NAS\20191124_11214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7906609" y="2160570"/>
            <a:ext cx="5206882" cy="253112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DEPARTMENTS\HR\Events\Family Day Nov 2019\Andriaki Familly Day 2019 Photos\ISG\DSC_487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37239" y="1530532"/>
            <a:ext cx="4596592" cy="3056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801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8291</TotalTime>
  <Words>382</Words>
  <Application>Microsoft Office PowerPoint</Application>
  <PresentationFormat>Widescreen</PresentationFormat>
  <Paragraphs>50</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맑은 고딕</vt:lpstr>
      <vt:lpstr>Arial</vt:lpstr>
      <vt:lpstr>Calibri</vt:lpstr>
      <vt:lpstr>Calibri Light</vt:lpstr>
      <vt:lpstr>French Script MT</vt:lpstr>
      <vt:lpstr>Segoe UI Light</vt:lpstr>
      <vt:lpstr>Segoe UI 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Dimitris Katsigiannis</dc:creator>
  <cp:lastModifiedBy>Ilias S. Giannakouras</cp:lastModifiedBy>
  <cp:revision>118</cp:revision>
  <cp:lastPrinted>2019-07-17T12:07:28Z</cp:lastPrinted>
  <dcterms:created xsi:type="dcterms:W3CDTF">2019-06-06T04:48:00Z</dcterms:created>
  <dcterms:modified xsi:type="dcterms:W3CDTF">2020-08-19T13:41:21Z</dcterms:modified>
</cp:coreProperties>
</file>